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</p:sldIdLst>
  <p:sldSz cy="6858000" cx="9144000"/>
  <p:notesSz cx="6858000" cy="9144000"/>
  <p:embeddedFontLst>
    <p:embeddedFont>
      <p:font typeface="Roboto"/>
      <p:regular r:id="rId32"/>
      <p:bold r:id="rId33"/>
      <p:italic r:id="rId34"/>
      <p:boldItalic r:id="rId35"/>
    </p:embeddedFont>
    <p:embeddedFont>
      <p:font typeface="Indie Flower"/>
      <p:regular r:id="rId36"/>
    </p:embeddedFont>
    <p:embeddedFont>
      <p:font typeface="Helvetica Neue"/>
      <p:regular r:id="rId37"/>
      <p:bold r:id="rId38"/>
      <p:italic r:id="rId39"/>
      <p:boldItalic r:id="rId40"/>
    </p:embeddedFont>
    <p:embeddedFont>
      <p:font typeface="Century Gothic"/>
      <p:regular r:id="rId41"/>
      <p:bold r:id="rId42"/>
      <p:italic r:id="rId43"/>
      <p:boldItalic r:id="rId4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59AD085A-485F-4812-A752-2B94E0992F4D}">
  <a:tblStyle styleId="{59AD085A-485F-4812-A752-2B94E0992F4D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HelveticaNeue-boldItalic.fntdata"/><Relationship Id="rId20" Type="http://schemas.openxmlformats.org/officeDocument/2006/relationships/slide" Target="slides/slide14.xml"/><Relationship Id="rId42" Type="http://schemas.openxmlformats.org/officeDocument/2006/relationships/font" Target="fonts/CenturyGothic-bold.fntdata"/><Relationship Id="rId41" Type="http://schemas.openxmlformats.org/officeDocument/2006/relationships/font" Target="fonts/CenturyGothic-regular.fntdata"/><Relationship Id="rId22" Type="http://schemas.openxmlformats.org/officeDocument/2006/relationships/slide" Target="slides/slide16.xml"/><Relationship Id="rId44" Type="http://schemas.openxmlformats.org/officeDocument/2006/relationships/font" Target="fonts/CenturyGothic-boldItalic.fntdata"/><Relationship Id="rId21" Type="http://schemas.openxmlformats.org/officeDocument/2006/relationships/slide" Target="slides/slide15.xml"/><Relationship Id="rId43" Type="http://schemas.openxmlformats.org/officeDocument/2006/relationships/font" Target="fonts/CenturyGothic-italic.fntdata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font" Target="fonts/Roboto-bold.fntdata"/><Relationship Id="rId10" Type="http://schemas.openxmlformats.org/officeDocument/2006/relationships/slide" Target="slides/slide4.xml"/><Relationship Id="rId32" Type="http://schemas.openxmlformats.org/officeDocument/2006/relationships/font" Target="fonts/Roboto-regular.fntdata"/><Relationship Id="rId13" Type="http://schemas.openxmlformats.org/officeDocument/2006/relationships/slide" Target="slides/slide7.xml"/><Relationship Id="rId35" Type="http://schemas.openxmlformats.org/officeDocument/2006/relationships/font" Target="fonts/Roboto-boldItalic.fntdata"/><Relationship Id="rId12" Type="http://schemas.openxmlformats.org/officeDocument/2006/relationships/slide" Target="slides/slide6.xml"/><Relationship Id="rId34" Type="http://schemas.openxmlformats.org/officeDocument/2006/relationships/font" Target="fonts/Roboto-italic.fntdata"/><Relationship Id="rId15" Type="http://schemas.openxmlformats.org/officeDocument/2006/relationships/slide" Target="slides/slide9.xml"/><Relationship Id="rId37" Type="http://schemas.openxmlformats.org/officeDocument/2006/relationships/font" Target="fonts/HelveticaNeue-regular.fntdata"/><Relationship Id="rId14" Type="http://schemas.openxmlformats.org/officeDocument/2006/relationships/slide" Target="slides/slide8.xml"/><Relationship Id="rId36" Type="http://schemas.openxmlformats.org/officeDocument/2006/relationships/font" Target="fonts/IndieFlower-regular.fntdata"/><Relationship Id="rId17" Type="http://schemas.openxmlformats.org/officeDocument/2006/relationships/slide" Target="slides/slide11.xml"/><Relationship Id="rId39" Type="http://schemas.openxmlformats.org/officeDocument/2006/relationships/font" Target="fonts/HelveticaNeue-italic.fntdata"/><Relationship Id="rId16" Type="http://schemas.openxmlformats.org/officeDocument/2006/relationships/slide" Target="slides/slide10.xml"/><Relationship Id="rId38" Type="http://schemas.openxmlformats.org/officeDocument/2006/relationships/font" Target="fonts/HelveticaNeue-bold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8eb40c818e_0_0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8eb40c818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>
                <a:solidFill>
                  <a:schemeClr val="dk1"/>
                </a:solidFill>
              </a:rPr>
              <a:t>[0:30;0-1]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cs">
                <a:solidFill>
                  <a:schemeClr val="dk1"/>
                </a:solidFill>
              </a:rPr>
              <a:t>Hello guys and welcome.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cs">
                <a:solidFill>
                  <a:schemeClr val="dk1"/>
                </a:solidFill>
              </a:rPr>
              <a:t>Today, we focus on commands that allow us control the flow of our program.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cs">
                <a:solidFill>
                  <a:schemeClr val="dk1"/>
                </a:solidFill>
              </a:rPr>
              <a:t>Firstly, I should introduce myself for you to know who I am.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8eb40c818e_0_246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8eb40c818e_0_2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[1:0 14-15]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cs"/>
              <a:t>unknown dimensions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cs"/>
              <a:t>beeper line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8eb40c818e_0_254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8eb40c818e_0_2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[1:0; 15-16]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cs"/>
              <a:t>hit wall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cs"/>
              <a:t>leave empty field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cs"/>
              <a:t>need to ask, condition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8eb40c818e_0_263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8eb40c818e_0_2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[1:0; 16-17]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cs"/>
              <a:t>we can ask these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cs"/>
              <a:t>simple questions with YES/NO answer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8eb40c818e_0_268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8eb40c818e_0_2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[1:45; 17-19]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cs"/>
              <a:t>Meet the while loop.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cs"/>
              <a:t>evaluate a condition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cs"/>
              <a:t>YES/NO answer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cs"/>
              <a:t>is front clear?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cs"/>
              <a:t>YES: execute body and evaluate again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cs"/>
              <a:t>NO: skip body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cs"/>
              <a:t>indentation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cs"/>
              <a:t>it reads...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8eb40c818e_0_28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8eb40c818e_0_2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[0:45 19-20]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cs"/>
              <a:t>trace the program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cs"/>
              <a:t>it is not correct, wait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8eb40c818e_0_28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8eb40c818e_0_2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s">
                <a:solidFill>
                  <a:schemeClr val="dk1"/>
                </a:solidFill>
              </a:rPr>
              <a:t>[0:45; 20-21]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8eb40c818e_0_291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8eb40c818e_0_2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s">
                <a:solidFill>
                  <a:schemeClr val="dk1"/>
                </a:solidFill>
              </a:rPr>
              <a:t>[0:45; 20-21]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8eb40c818e_0_298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8eb40c818e_0_2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s">
                <a:solidFill>
                  <a:schemeClr val="dk1"/>
                </a:solidFill>
              </a:rPr>
              <a:t>[0:45; 20-21]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8eb40c818e_0_319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8eb40c818e_0_3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s">
                <a:solidFill>
                  <a:schemeClr val="dk1"/>
                </a:solidFill>
              </a:rPr>
              <a:t>[0:45; 20-21]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8eb40c818e_0_326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8eb40c818e_0_3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s">
                <a:solidFill>
                  <a:schemeClr val="dk1"/>
                </a:solidFill>
              </a:rPr>
              <a:t>[0:45; 20-21]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8eb40c818e_0_10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8eb40c818e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5275" lvl="0" marL="457200" rtl="0" algn="l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050"/>
              <a:buFont typeface="Roboto"/>
              <a:buChar char="-"/>
            </a:pPr>
            <a:r>
              <a:rPr lang="cs" sz="1050">
                <a:solidFill>
                  <a:srgbClr val="20212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[1:0; 1-2]</a:t>
            </a:r>
            <a:endParaRPr sz="1050">
              <a:solidFill>
                <a:srgbClr val="202124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295275" lvl="0" marL="457200" rtl="0" algn="l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050"/>
              <a:buFont typeface="Roboto"/>
              <a:buChar char="-"/>
            </a:pPr>
            <a:r>
              <a:t/>
            </a:r>
            <a:endParaRPr sz="1050">
              <a:solidFill>
                <a:srgbClr val="202124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295275" lvl="0" marL="457200" rtl="0" algn="l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050"/>
              <a:buFont typeface="Roboto"/>
              <a:buChar char="-"/>
            </a:pPr>
            <a:r>
              <a:rPr lang="cs" sz="1050">
                <a:solidFill>
                  <a:srgbClr val="20212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So this is (or was) me. Can you recognize me?</a:t>
            </a:r>
            <a:endParaRPr sz="1050">
              <a:solidFill>
                <a:srgbClr val="202124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295275" lvl="0" marL="457200" rtl="0" algn="l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050"/>
              <a:buFont typeface="Roboto"/>
              <a:buChar char="-"/>
            </a:pPr>
            <a:r>
              <a:rPr lang="cs" sz="1050">
                <a:solidFill>
                  <a:srgbClr val="20212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I’m an assistant professor at Czech Technical University in Prague, Czech Republic. And I am also a CS bridge lecturer for second year.</a:t>
            </a:r>
            <a:endParaRPr sz="1050">
              <a:solidFill>
                <a:srgbClr val="202124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295275" lvl="0" marL="457200" rtl="0" algn="l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050"/>
              <a:buFont typeface="Roboto"/>
              <a:buChar char="-"/>
            </a:pPr>
            <a:r>
              <a:rPr lang="cs" sz="1050">
                <a:solidFill>
                  <a:srgbClr val="20212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 love teaching computer science.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8eb40c818e_0_341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8eb40c818e_0_3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>
                <a:solidFill>
                  <a:schemeClr val="dk1"/>
                </a:solidFill>
              </a:rPr>
              <a:t>[0:45; 20-21]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cs"/>
              <a:t>The program ended like this.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cs"/>
              <a:t>not correct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cs"/>
              <a:t>NEXT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8eb40c818e_0_386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8eb40c818e_0_3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[0:30 21-22]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cs"/>
              <a:t>bug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cs"/>
              <a:t>missing beeper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8eb40c818e_0_393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8eb40c818e_0_3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[1: 22-23]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cs"/>
              <a:t>do: N beepers, N moves, N=1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cs"/>
              <a:t>need: N beepers, N-1 moves, N=2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8eb40c818e_0_348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8eb40c818e_0_3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[1: 23-24]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cs"/>
              <a:t>general programming problem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cs"/>
              <a:t>N posts, N-1 segments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cs"/>
              <a:t>N beepers, N-1 moves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8eb40c818e_0_354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8eb40c818e_0_3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>
                <a:solidFill>
                  <a:schemeClr val="dk1"/>
                </a:solidFill>
              </a:rPr>
              <a:t>[1:30 24-26]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cs">
                <a:solidFill>
                  <a:schemeClr val="dk1"/>
                </a:solidFill>
              </a:rPr>
              <a:t>2 beepers vs. 1 move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cs">
                <a:solidFill>
                  <a:schemeClr val="dk1"/>
                </a:solidFill>
              </a:rPr>
              <a:t>Any questions about this?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8eb40c818e_0_407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8eb40c818e_0_4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[1:30; 26-28]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cs"/>
              <a:t>sum up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cs"/>
              <a:t>fixed number of repeats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cs"/>
              <a:t>vs.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cs"/>
              <a:t>depend on a condition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8eb40c818e_0_15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8eb40c818e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cs"/>
              <a:t>[1:0; 2-3]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cs"/>
              <a:t>Enough about me. Let’s focus on the superstar of today: Karel.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cs"/>
              <a:t>Karel is a robot. Karel speaks Python. We tell Karel what to do.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cs"/>
              <a:t>Did you know that Karel is named by Czech writer Karel Čapek, who first used the word ROBOT?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8eb40c818e_0_367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8eb40c818e_0_3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[3:0; 3-6]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cs"/>
              <a:t>interactions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cs"/>
              <a:t>do interact, ask questions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cs"/>
              <a:t>chat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cs"/>
              <a:t>our assistant, say hello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cs"/>
              <a:t>speak: raise hand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cs"/>
              <a:t>other icons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cs"/>
              <a:t>stay muted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8eb40c818e_0_16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8eb40c818e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[1:0; 6-7]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cs"/>
              <a:t>Karel’s world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cs"/>
              <a:t>simple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cs"/>
              <a:t>fields, boundaries, obstacles, beepers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cs"/>
              <a:t>navigation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8eb40c818e_0_217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8eb40c818e_0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[1:; 7-8]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cs"/>
              <a:t>only 4 instructions.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cs">
                <a:solidFill>
                  <a:schemeClr val="dk1"/>
                </a:solidFill>
              </a:rPr>
              <a:t>still complex things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8eb40c818e_0_22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8eb40c818e_0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[2:0; 8-10]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cs"/>
              <a:t>call Karel’s commands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cs"/>
              <a:t>define our own commands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cs"/>
              <a:t>indentation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cs"/>
              <a:t>calling our command means…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cs"/>
              <a:t>readable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8eb40c818e_0_23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8eb40c818e_0_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[1:0 10-11]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cs"/>
              <a:t>repeating commands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cs"/>
              <a:t>indentation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cs"/>
              <a:t>readability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8eb40c818e_0_23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8eb40c818e_0_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[2:30 11-14]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cs"/>
              <a:t>main function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cs"/>
              <a:t>other functions own commands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cs"/>
              <a:t>comments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cs"/>
              <a:t>first and few last lines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992767"/>
            <a:ext cx="8520600" cy="273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3778833"/>
            <a:ext cx="8520600" cy="10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474833"/>
            <a:ext cx="8520600" cy="261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4202967"/>
            <a:ext cx="8520600" cy="173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867800"/>
            <a:ext cx="8520600" cy="112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536633"/>
            <a:ext cx="39999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536633"/>
            <a:ext cx="39999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740800"/>
            <a:ext cx="2808000" cy="100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852800"/>
            <a:ext cx="2808000" cy="423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600200"/>
            <a:ext cx="6367800" cy="545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67"/>
            <a:ext cx="457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644233"/>
            <a:ext cx="4045200" cy="197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3737433"/>
            <a:ext cx="4045200" cy="16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965433"/>
            <a:ext cx="3837000" cy="49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5640767"/>
            <a:ext cx="5998800" cy="80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Relationship Id="rId4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png"/><Relationship Id="rId4" Type="http://schemas.openxmlformats.org/officeDocument/2006/relationships/image" Target="../media/image1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8.png"/><Relationship Id="rId4" Type="http://schemas.openxmlformats.org/officeDocument/2006/relationships/image" Target="../media/image2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8.png"/><Relationship Id="rId4" Type="http://schemas.openxmlformats.org/officeDocument/2006/relationships/image" Target="../media/image2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8.png"/><Relationship Id="rId4" Type="http://schemas.openxmlformats.org/officeDocument/2006/relationships/image" Target="../media/image2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1.png"/><Relationship Id="rId4" Type="http://schemas.openxmlformats.org/officeDocument/2006/relationships/image" Target="../media/image1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1.png"/><Relationship Id="rId4" Type="http://schemas.openxmlformats.org/officeDocument/2006/relationships/image" Target="../media/image18.png"/><Relationship Id="rId5" Type="http://schemas.openxmlformats.org/officeDocument/2006/relationships/image" Target="../media/image2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1.png"/><Relationship Id="rId4" Type="http://schemas.openxmlformats.org/officeDocument/2006/relationships/image" Target="../media/image1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6.png"/><Relationship Id="rId4" Type="http://schemas.openxmlformats.org/officeDocument/2006/relationships/image" Target="../media/image1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3.png"/><Relationship Id="rId4" Type="http://schemas.openxmlformats.org/officeDocument/2006/relationships/image" Target="../media/image2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Relationship Id="rId4" Type="http://schemas.openxmlformats.org/officeDocument/2006/relationships/image" Target="../media/image3.png"/><Relationship Id="rId5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/>
        </p:nvSpPr>
        <p:spPr>
          <a:xfrm>
            <a:off x="1226620" y="4223937"/>
            <a:ext cx="6476700" cy="1993200"/>
          </a:xfrm>
          <a:prstGeom prst="rect">
            <a:avLst/>
          </a:prstGeom>
          <a:solidFill>
            <a:srgbClr val="F0F8F9">
              <a:alpha val="60000"/>
            </a:srgbClr>
          </a:solidFill>
          <a:ln cap="flat" cmpd="sng" w="38100">
            <a:solidFill>
              <a:srgbClr val="0000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Century Gothic"/>
              <a:buNone/>
            </a:pPr>
            <a:r>
              <a:rPr b="1" i="0" lang="cs" sz="40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Control Flow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 Shot 2016-06-20 at 10.52.43 AM.png" id="167" name="Google Shape;167;p22"/>
          <p:cNvPicPr preferRelativeResize="0"/>
          <p:nvPr/>
        </p:nvPicPr>
        <p:blipFill rotWithShape="1">
          <a:blip r:embed="rId3">
            <a:alphaModFix/>
          </a:blip>
          <a:srcRect b="0" l="0" r="61846" t="12549"/>
          <a:stretch/>
        </p:blipFill>
        <p:spPr>
          <a:xfrm>
            <a:off x="852559" y="1911637"/>
            <a:ext cx="3033339" cy="389818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6-06-20 at 10.52.43 AM.png" id="168" name="Google Shape;168;p22"/>
          <p:cNvPicPr preferRelativeResize="0"/>
          <p:nvPr/>
        </p:nvPicPr>
        <p:blipFill rotWithShape="1">
          <a:blip r:embed="rId3">
            <a:alphaModFix/>
          </a:blip>
          <a:srcRect b="0" l="38052" r="49524" t="12549"/>
          <a:stretch/>
        </p:blipFill>
        <p:spPr>
          <a:xfrm>
            <a:off x="6434666" y="1911637"/>
            <a:ext cx="987778" cy="3898183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2"/>
          <p:cNvSpPr/>
          <p:nvPr/>
        </p:nvSpPr>
        <p:spPr>
          <a:xfrm>
            <a:off x="4233333" y="2002644"/>
            <a:ext cx="1778000" cy="85800"/>
          </a:xfrm>
          <a:custGeom>
            <a:rect b="b" l="l" r="r" t="t"/>
            <a:pathLst>
              <a:path extrusionOk="0" h="85800" w="1778000">
                <a:moveTo>
                  <a:pt x="0" y="71689"/>
                </a:moveTo>
                <a:cubicBezTo>
                  <a:pt x="23519" y="52874"/>
                  <a:pt x="44228" y="29872"/>
                  <a:pt x="70556" y="15245"/>
                </a:cubicBezTo>
                <a:cubicBezTo>
                  <a:pt x="130486" y="-18049"/>
                  <a:pt x="284791" y="13272"/>
                  <a:pt x="310445" y="15245"/>
                </a:cubicBezTo>
                <a:cubicBezTo>
                  <a:pt x="329260" y="29356"/>
                  <a:pt x="345854" y="47060"/>
                  <a:pt x="366889" y="57578"/>
                </a:cubicBezTo>
                <a:cubicBezTo>
                  <a:pt x="393497" y="70882"/>
                  <a:pt x="451556" y="85800"/>
                  <a:pt x="451556" y="85800"/>
                </a:cubicBezTo>
                <a:cubicBezTo>
                  <a:pt x="531519" y="81096"/>
                  <a:pt x="612149" y="83017"/>
                  <a:pt x="691445" y="71689"/>
                </a:cubicBezTo>
                <a:cubicBezTo>
                  <a:pt x="712269" y="68714"/>
                  <a:pt x="728554" y="51753"/>
                  <a:pt x="747889" y="43467"/>
                </a:cubicBezTo>
                <a:cubicBezTo>
                  <a:pt x="776229" y="31321"/>
                  <a:pt x="818026" y="22405"/>
                  <a:pt x="846667" y="15245"/>
                </a:cubicBezTo>
                <a:cubicBezTo>
                  <a:pt x="936037" y="19949"/>
                  <a:pt x="1025652" y="21254"/>
                  <a:pt x="1114778" y="29356"/>
                </a:cubicBezTo>
                <a:cubicBezTo>
                  <a:pt x="1177593" y="35066"/>
                  <a:pt x="1139562" y="44226"/>
                  <a:pt x="1185334" y="71689"/>
                </a:cubicBezTo>
                <a:cubicBezTo>
                  <a:pt x="1198089" y="79342"/>
                  <a:pt x="1213556" y="81096"/>
                  <a:pt x="1227667" y="85800"/>
                </a:cubicBezTo>
                <a:cubicBezTo>
                  <a:pt x="1331148" y="81096"/>
                  <a:pt x="1434806" y="79341"/>
                  <a:pt x="1538111" y="71689"/>
                </a:cubicBezTo>
                <a:cubicBezTo>
                  <a:pt x="1562030" y="69917"/>
                  <a:pt x="1585069" y="61868"/>
                  <a:pt x="1608667" y="57578"/>
                </a:cubicBezTo>
                <a:cubicBezTo>
                  <a:pt x="1636817" y="52460"/>
                  <a:pt x="1665112" y="48171"/>
                  <a:pt x="1693334" y="43467"/>
                </a:cubicBezTo>
                <a:cubicBezTo>
                  <a:pt x="1749054" y="24894"/>
                  <a:pt x="1720793" y="29356"/>
                  <a:pt x="1778000" y="29356"/>
                </a:cubicBezTo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22"/>
          <p:cNvSpPr/>
          <p:nvPr/>
        </p:nvSpPr>
        <p:spPr>
          <a:xfrm>
            <a:off x="4233333" y="5705953"/>
            <a:ext cx="1778000" cy="85800"/>
          </a:xfrm>
          <a:custGeom>
            <a:rect b="b" l="l" r="r" t="t"/>
            <a:pathLst>
              <a:path extrusionOk="0" h="85800" w="1778000">
                <a:moveTo>
                  <a:pt x="0" y="71689"/>
                </a:moveTo>
                <a:cubicBezTo>
                  <a:pt x="23519" y="52874"/>
                  <a:pt x="44228" y="29872"/>
                  <a:pt x="70556" y="15245"/>
                </a:cubicBezTo>
                <a:cubicBezTo>
                  <a:pt x="130486" y="-18049"/>
                  <a:pt x="284791" y="13272"/>
                  <a:pt x="310445" y="15245"/>
                </a:cubicBezTo>
                <a:cubicBezTo>
                  <a:pt x="329260" y="29356"/>
                  <a:pt x="345854" y="47060"/>
                  <a:pt x="366889" y="57578"/>
                </a:cubicBezTo>
                <a:cubicBezTo>
                  <a:pt x="393497" y="70882"/>
                  <a:pt x="451556" y="85800"/>
                  <a:pt x="451556" y="85800"/>
                </a:cubicBezTo>
                <a:cubicBezTo>
                  <a:pt x="531519" y="81096"/>
                  <a:pt x="612149" y="83017"/>
                  <a:pt x="691445" y="71689"/>
                </a:cubicBezTo>
                <a:cubicBezTo>
                  <a:pt x="712269" y="68714"/>
                  <a:pt x="728554" y="51753"/>
                  <a:pt x="747889" y="43467"/>
                </a:cubicBezTo>
                <a:cubicBezTo>
                  <a:pt x="776229" y="31321"/>
                  <a:pt x="818026" y="22405"/>
                  <a:pt x="846667" y="15245"/>
                </a:cubicBezTo>
                <a:cubicBezTo>
                  <a:pt x="936037" y="19949"/>
                  <a:pt x="1025652" y="21254"/>
                  <a:pt x="1114778" y="29356"/>
                </a:cubicBezTo>
                <a:cubicBezTo>
                  <a:pt x="1177593" y="35066"/>
                  <a:pt x="1139562" y="44226"/>
                  <a:pt x="1185334" y="71689"/>
                </a:cubicBezTo>
                <a:cubicBezTo>
                  <a:pt x="1198089" y="79342"/>
                  <a:pt x="1213556" y="81096"/>
                  <a:pt x="1227667" y="85800"/>
                </a:cubicBezTo>
                <a:cubicBezTo>
                  <a:pt x="1331148" y="81096"/>
                  <a:pt x="1434806" y="79341"/>
                  <a:pt x="1538111" y="71689"/>
                </a:cubicBezTo>
                <a:cubicBezTo>
                  <a:pt x="1562030" y="69917"/>
                  <a:pt x="1585069" y="61868"/>
                  <a:pt x="1608667" y="57578"/>
                </a:cubicBezTo>
                <a:cubicBezTo>
                  <a:pt x="1636817" y="52460"/>
                  <a:pt x="1665112" y="48171"/>
                  <a:pt x="1693334" y="43467"/>
                </a:cubicBezTo>
                <a:cubicBezTo>
                  <a:pt x="1749054" y="24894"/>
                  <a:pt x="1720793" y="29356"/>
                  <a:pt x="1778000" y="29356"/>
                </a:cubicBezTo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22"/>
          <p:cNvSpPr txBox="1"/>
          <p:nvPr/>
        </p:nvSpPr>
        <p:spPr>
          <a:xfrm>
            <a:off x="4868333" y="1399443"/>
            <a:ext cx="327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c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?</a:t>
            </a:r>
            <a:endParaRPr/>
          </a:p>
        </p:txBody>
      </p:sp>
      <p:sp>
        <p:nvSpPr>
          <p:cNvPr id="172" name="Google Shape;172;p22"/>
          <p:cNvSpPr txBox="1"/>
          <p:nvPr/>
        </p:nvSpPr>
        <p:spPr>
          <a:xfrm>
            <a:off x="2766300" y="694625"/>
            <a:ext cx="3611400" cy="4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Put a line of beepers in a world of any size. 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 Shot 2016-06-20 at 10.52.43 AM.png" id="177" name="Google Shape;177;p23"/>
          <p:cNvPicPr preferRelativeResize="0"/>
          <p:nvPr/>
        </p:nvPicPr>
        <p:blipFill rotWithShape="1">
          <a:blip r:embed="rId3">
            <a:alphaModFix/>
          </a:blip>
          <a:srcRect b="0" l="0" r="61846" t="12549"/>
          <a:stretch/>
        </p:blipFill>
        <p:spPr>
          <a:xfrm>
            <a:off x="852559" y="616237"/>
            <a:ext cx="3033339" cy="389818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6-06-20 at 10.52.43 AM.png" id="178" name="Google Shape;178;p23"/>
          <p:cNvPicPr preferRelativeResize="0"/>
          <p:nvPr/>
        </p:nvPicPr>
        <p:blipFill rotWithShape="1">
          <a:blip r:embed="rId3">
            <a:alphaModFix/>
          </a:blip>
          <a:srcRect b="0" l="38052" r="49524" t="12549"/>
          <a:stretch/>
        </p:blipFill>
        <p:spPr>
          <a:xfrm>
            <a:off x="6434666" y="616237"/>
            <a:ext cx="987778" cy="3898183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3"/>
          <p:cNvSpPr/>
          <p:nvPr/>
        </p:nvSpPr>
        <p:spPr>
          <a:xfrm>
            <a:off x="4233333" y="707244"/>
            <a:ext cx="1778000" cy="85800"/>
          </a:xfrm>
          <a:custGeom>
            <a:rect b="b" l="l" r="r" t="t"/>
            <a:pathLst>
              <a:path extrusionOk="0" h="85800" w="1778000">
                <a:moveTo>
                  <a:pt x="0" y="71689"/>
                </a:moveTo>
                <a:cubicBezTo>
                  <a:pt x="23519" y="52874"/>
                  <a:pt x="44228" y="29872"/>
                  <a:pt x="70556" y="15245"/>
                </a:cubicBezTo>
                <a:cubicBezTo>
                  <a:pt x="130486" y="-18049"/>
                  <a:pt x="284791" y="13272"/>
                  <a:pt x="310445" y="15245"/>
                </a:cubicBezTo>
                <a:cubicBezTo>
                  <a:pt x="329260" y="29356"/>
                  <a:pt x="345854" y="47060"/>
                  <a:pt x="366889" y="57578"/>
                </a:cubicBezTo>
                <a:cubicBezTo>
                  <a:pt x="393497" y="70882"/>
                  <a:pt x="451556" y="85800"/>
                  <a:pt x="451556" y="85800"/>
                </a:cubicBezTo>
                <a:cubicBezTo>
                  <a:pt x="531519" y="81096"/>
                  <a:pt x="612149" y="83017"/>
                  <a:pt x="691445" y="71689"/>
                </a:cubicBezTo>
                <a:cubicBezTo>
                  <a:pt x="712269" y="68714"/>
                  <a:pt x="728554" y="51753"/>
                  <a:pt x="747889" y="43467"/>
                </a:cubicBezTo>
                <a:cubicBezTo>
                  <a:pt x="776229" y="31321"/>
                  <a:pt x="818026" y="22405"/>
                  <a:pt x="846667" y="15245"/>
                </a:cubicBezTo>
                <a:cubicBezTo>
                  <a:pt x="936037" y="19949"/>
                  <a:pt x="1025652" y="21254"/>
                  <a:pt x="1114778" y="29356"/>
                </a:cubicBezTo>
                <a:cubicBezTo>
                  <a:pt x="1177593" y="35066"/>
                  <a:pt x="1139562" y="44226"/>
                  <a:pt x="1185334" y="71689"/>
                </a:cubicBezTo>
                <a:cubicBezTo>
                  <a:pt x="1198089" y="79342"/>
                  <a:pt x="1213556" y="81096"/>
                  <a:pt x="1227667" y="85800"/>
                </a:cubicBezTo>
                <a:cubicBezTo>
                  <a:pt x="1331148" y="81096"/>
                  <a:pt x="1434806" y="79341"/>
                  <a:pt x="1538111" y="71689"/>
                </a:cubicBezTo>
                <a:cubicBezTo>
                  <a:pt x="1562030" y="69917"/>
                  <a:pt x="1585069" y="61868"/>
                  <a:pt x="1608667" y="57578"/>
                </a:cubicBezTo>
                <a:cubicBezTo>
                  <a:pt x="1636817" y="52460"/>
                  <a:pt x="1665112" y="48171"/>
                  <a:pt x="1693334" y="43467"/>
                </a:cubicBezTo>
                <a:cubicBezTo>
                  <a:pt x="1749054" y="24894"/>
                  <a:pt x="1720793" y="29356"/>
                  <a:pt x="1778000" y="29356"/>
                </a:cubicBezTo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23"/>
          <p:cNvSpPr/>
          <p:nvPr/>
        </p:nvSpPr>
        <p:spPr>
          <a:xfrm>
            <a:off x="4233333" y="4410553"/>
            <a:ext cx="1778000" cy="85800"/>
          </a:xfrm>
          <a:custGeom>
            <a:rect b="b" l="l" r="r" t="t"/>
            <a:pathLst>
              <a:path extrusionOk="0" h="85800" w="1778000">
                <a:moveTo>
                  <a:pt x="0" y="71689"/>
                </a:moveTo>
                <a:cubicBezTo>
                  <a:pt x="23519" y="52874"/>
                  <a:pt x="44228" y="29872"/>
                  <a:pt x="70556" y="15245"/>
                </a:cubicBezTo>
                <a:cubicBezTo>
                  <a:pt x="130486" y="-18049"/>
                  <a:pt x="284791" y="13272"/>
                  <a:pt x="310445" y="15245"/>
                </a:cubicBezTo>
                <a:cubicBezTo>
                  <a:pt x="329260" y="29356"/>
                  <a:pt x="345854" y="47060"/>
                  <a:pt x="366889" y="57578"/>
                </a:cubicBezTo>
                <a:cubicBezTo>
                  <a:pt x="393497" y="70882"/>
                  <a:pt x="451556" y="85800"/>
                  <a:pt x="451556" y="85800"/>
                </a:cubicBezTo>
                <a:cubicBezTo>
                  <a:pt x="531519" y="81096"/>
                  <a:pt x="612149" y="83017"/>
                  <a:pt x="691445" y="71689"/>
                </a:cubicBezTo>
                <a:cubicBezTo>
                  <a:pt x="712269" y="68714"/>
                  <a:pt x="728554" y="51753"/>
                  <a:pt x="747889" y="43467"/>
                </a:cubicBezTo>
                <a:cubicBezTo>
                  <a:pt x="776229" y="31321"/>
                  <a:pt x="818026" y="22405"/>
                  <a:pt x="846667" y="15245"/>
                </a:cubicBezTo>
                <a:cubicBezTo>
                  <a:pt x="936037" y="19949"/>
                  <a:pt x="1025652" y="21254"/>
                  <a:pt x="1114778" y="29356"/>
                </a:cubicBezTo>
                <a:cubicBezTo>
                  <a:pt x="1177593" y="35066"/>
                  <a:pt x="1139562" y="44226"/>
                  <a:pt x="1185334" y="71689"/>
                </a:cubicBezTo>
                <a:cubicBezTo>
                  <a:pt x="1198089" y="79342"/>
                  <a:pt x="1213556" y="81096"/>
                  <a:pt x="1227667" y="85800"/>
                </a:cubicBezTo>
                <a:cubicBezTo>
                  <a:pt x="1331148" y="81096"/>
                  <a:pt x="1434806" y="79341"/>
                  <a:pt x="1538111" y="71689"/>
                </a:cubicBezTo>
                <a:cubicBezTo>
                  <a:pt x="1562030" y="69917"/>
                  <a:pt x="1585069" y="61868"/>
                  <a:pt x="1608667" y="57578"/>
                </a:cubicBezTo>
                <a:cubicBezTo>
                  <a:pt x="1636817" y="52460"/>
                  <a:pt x="1665112" y="48171"/>
                  <a:pt x="1693334" y="43467"/>
                </a:cubicBezTo>
                <a:cubicBezTo>
                  <a:pt x="1749054" y="24894"/>
                  <a:pt x="1720793" y="29356"/>
                  <a:pt x="1778000" y="29356"/>
                </a:cubicBezTo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23"/>
          <p:cNvSpPr txBox="1"/>
          <p:nvPr/>
        </p:nvSpPr>
        <p:spPr>
          <a:xfrm>
            <a:off x="4868333" y="104043"/>
            <a:ext cx="327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c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?</a:t>
            </a:r>
            <a:endParaRPr/>
          </a:p>
        </p:txBody>
      </p:sp>
      <p:pic>
        <p:nvPicPr>
          <p:cNvPr id="182" name="Google Shape;182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95600" y="4937920"/>
            <a:ext cx="3352800" cy="159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7" name="Google Shape;187;p24"/>
          <p:cNvGraphicFramePr/>
          <p:nvPr/>
        </p:nvGraphicFramePr>
        <p:xfrm>
          <a:off x="217714" y="1108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{59AD085A-485F-4812-A752-2B94E0992F4D}</a:tableStyleId>
              </a:tblPr>
              <a:tblGrid>
                <a:gridCol w="2373900"/>
                <a:gridCol w="2799175"/>
                <a:gridCol w="3535475"/>
              </a:tblGrid>
              <a:tr h="3785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cs" sz="1800" u="none" cap="none" strike="noStrike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Test</a:t>
                      </a:r>
                      <a:endParaRPr/>
                    </a:p>
                  </a:txBody>
                  <a:tcPr marT="45725" marB="45725" marR="45725" marL="45725" anchor="b">
                    <a:lnL cap="flat" cmpd="sng" w="12700">
                      <a:solidFill>
                        <a:srgbClr val="3366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366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3366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3366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cs" sz="1800" u="none" cap="none" strike="noStrike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Opposite</a:t>
                      </a:r>
                      <a:endParaRPr/>
                    </a:p>
                  </a:txBody>
                  <a:tcPr marT="45725" marB="45725" marR="45725" marL="45725" anchor="b">
                    <a:lnL cap="flat" cmpd="sng" w="12700">
                      <a:solidFill>
                        <a:srgbClr val="3366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366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3366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3366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cs" sz="1800" u="none" cap="none" strike="noStrike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What it checks</a:t>
                      </a:r>
                      <a:endParaRPr/>
                    </a:p>
                  </a:txBody>
                  <a:tcPr marT="45725" marB="45725" marR="45725" marL="45725" anchor="b">
                    <a:lnL cap="flat" cmpd="sng" w="12700">
                      <a:solidFill>
                        <a:srgbClr val="3366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366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3366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3366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89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cs" sz="1700" u="none" cap="none" strike="noStrike">
                          <a:solidFill>
                            <a:srgbClr val="00000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front_is_clear()</a:t>
                      </a:r>
                      <a:endParaRPr/>
                    </a:p>
                  </a:txBody>
                  <a:tcPr marT="45725" marB="45725" marR="45725" marL="45725" anchor="ctr">
                    <a:lnL cap="flat" cmpd="sng" w="12700">
                      <a:solidFill>
                        <a:srgbClr val="3366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366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3366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3366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cs" sz="1700" u="none" cap="none" strike="noStrike">
                          <a:solidFill>
                            <a:srgbClr val="00000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front_is_blocked()</a:t>
                      </a:r>
                      <a:endParaRPr/>
                    </a:p>
                  </a:txBody>
                  <a:tcPr marT="45725" marB="45725" marR="45725" marL="45725" anchor="ctr">
                    <a:lnL cap="flat" cmpd="sng" w="12700">
                      <a:solidFill>
                        <a:srgbClr val="3366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366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3366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3366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cs" sz="1800" u="none" cap="none" strike="noStrike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Is there a wall in front of Karel?</a:t>
                      </a:r>
                      <a:endParaRPr/>
                    </a:p>
                  </a:txBody>
                  <a:tcPr marT="45725" marB="45725" marR="45725" marL="45725" anchor="ctr">
                    <a:lnL cap="flat" cmpd="sng" w="12700">
                      <a:solidFill>
                        <a:srgbClr val="3366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366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3366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3366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732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cs" sz="1700" u="none" cap="none" strike="noStrike">
                          <a:solidFill>
                            <a:srgbClr val="00000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left_is_clear()</a:t>
                      </a:r>
                      <a:endParaRPr/>
                    </a:p>
                  </a:txBody>
                  <a:tcPr marT="45725" marB="45725" marR="45725" marL="45725" anchor="ctr">
                    <a:lnL cap="flat" cmpd="sng" w="12700">
                      <a:solidFill>
                        <a:srgbClr val="3366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366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3366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3366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cs" sz="1700" u="none" cap="none" strike="noStrike">
                          <a:solidFill>
                            <a:srgbClr val="00000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left_is_blocked()</a:t>
                      </a:r>
                      <a:endParaRPr/>
                    </a:p>
                  </a:txBody>
                  <a:tcPr marT="45725" marB="45725" marR="45725" marL="45725" anchor="ctr">
                    <a:lnL cap="flat" cmpd="sng" w="12700">
                      <a:solidFill>
                        <a:srgbClr val="3366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366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3366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3366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cs" sz="1800" u="none" cap="none" strike="noStrike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Is there a wall to Karel’s left?</a:t>
                      </a:r>
                      <a:endParaRPr/>
                    </a:p>
                  </a:txBody>
                  <a:tcPr marT="45725" marB="45725" marR="45725" marL="45725" anchor="ctr">
                    <a:lnL cap="flat" cmpd="sng" w="12700">
                      <a:solidFill>
                        <a:srgbClr val="3366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366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3366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3366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732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cs" sz="1700" u="none" cap="none" strike="noStrike">
                          <a:solidFill>
                            <a:srgbClr val="00000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right_is_clear()</a:t>
                      </a:r>
                      <a:endParaRPr/>
                    </a:p>
                  </a:txBody>
                  <a:tcPr marT="45725" marB="45725" marR="45725" marL="45725" anchor="ctr">
                    <a:lnL cap="flat" cmpd="sng" w="12700">
                      <a:solidFill>
                        <a:srgbClr val="3366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366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3366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3366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cs" sz="1700" u="none" cap="none" strike="noStrike">
                          <a:solidFill>
                            <a:srgbClr val="00000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right_is_blocked()</a:t>
                      </a:r>
                      <a:endParaRPr/>
                    </a:p>
                  </a:txBody>
                  <a:tcPr marT="45725" marB="45725" marR="45725" marL="45725" anchor="ctr">
                    <a:lnL cap="flat" cmpd="sng" w="12700">
                      <a:solidFill>
                        <a:srgbClr val="3366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366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3366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3366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cs" sz="1800" u="none" cap="none" strike="noStrike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Is there a wall to Karel’s right?</a:t>
                      </a:r>
                      <a:endParaRPr/>
                    </a:p>
                  </a:txBody>
                  <a:tcPr marT="45725" marB="45725" marR="45725" marL="45725" anchor="ctr">
                    <a:lnL cap="flat" cmpd="sng" w="12700">
                      <a:solidFill>
                        <a:srgbClr val="3366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366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3366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3366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11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cs" sz="1700" u="none" cap="none" strike="noStrike">
                          <a:solidFill>
                            <a:srgbClr val="00000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beepers_present()</a:t>
                      </a:r>
                      <a:endParaRPr/>
                    </a:p>
                  </a:txBody>
                  <a:tcPr marT="45725" marB="45725" marR="45725" marL="45725" anchor="ctr">
                    <a:lnL cap="flat" cmpd="sng" w="12700">
                      <a:solidFill>
                        <a:srgbClr val="3366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366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3366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3366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cs" sz="1700" u="none" cap="none" strike="noStrike">
                          <a:solidFill>
                            <a:srgbClr val="00000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no_beepers_present()</a:t>
                      </a:r>
                      <a:endParaRPr/>
                    </a:p>
                  </a:txBody>
                  <a:tcPr marT="45725" marB="45725" marR="45725" marL="45725" anchor="ctr">
                    <a:lnL cap="flat" cmpd="sng" w="12700">
                      <a:solidFill>
                        <a:srgbClr val="3366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366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3366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3366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cs" sz="1800" u="none" cap="none" strike="noStrike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Are there beepers on this corner?</a:t>
                      </a:r>
                      <a:endParaRPr/>
                    </a:p>
                  </a:txBody>
                  <a:tcPr marT="45725" marB="45725" marR="45725" marL="45725" anchor="ctr">
                    <a:lnL cap="flat" cmpd="sng" w="12700">
                      <a:solidFill>
                        <a:srgbClr val="3366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366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3366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3366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957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cs" sz="1700" u="none" cap="none" strike="noStrike">
                          <a:solidFill>
                            <a:srgbClr val="00000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beepers_in_bag()</a:t>
                      </a:r>
                      <a:endParaRPr/>
                    </a:p>
                  </a:txBody>
                  <a:tcPr marT="45725" marB="45725" marR="45725" marL="45725" anchor="ctr">
                    <a:lnL cap="flat" cmpd="sng" w="12700">
                      <a:solidFill>
                        <a:srgbClr val="3366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366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3366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3366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cs" sz="1700" u="none" cap="none" strike="noStrike">
                          <a:solidFill>
                            <a:srgbClr val="00000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no_beepers_in_bag()</a:t>
                      </a:r>
                      <a:endParaRPr/>
                    </a:p>
                  </a:txBody>
                  <a:tcPr marT="45725" marB="45725" marR="45725" marL="45725" anchor="ctr">
                    <a:lnL cap="flat" cmpd="sng" w="12700">
                      <a:solidFill>
                        <a:srgbClr val="3366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366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3366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3366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cs" sz="1800" u="none" cap="none" strike="noStrike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Any there beepers in Karel’s bag?</a:t>
                      </a:r>
                      <a:endParaRPr/>
                    </a:p>
                  </a:txBody>
                  <a:tcPr marT="45725" marB="45725" marR="45725" marL="45725" anchor="ctr">
                    <a:lnL cap="flat" cmpd="sng" w="12700">
                      <a:solidFill>
                        <a:srgbClr val="3366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366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3366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3366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753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cs" sz="1700" u="none" cap="none" strike="noStrike">
                          <a:solidFill>
                            <a:srgbClr val="00000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facing_north()</a:t>
                      </a:r>
                      <a:endParaRPr/>
                    </a:p>
                  </a:txBody>
                  <a:tcPr marT="45725" marB="45725" marR="45725" marL="45725" anchor="ctr">
                    <a:lnL cap="flat" cmpd="sng" w="12700">
                      <a:solidFill>
                        <a:srgbClr val="3366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366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3366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3366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cs" sz="1700" u="none" cap="none" strike="noStrike">
                          <a:solidFill>
                            <a:srgbClr val="00000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not_facing_north()</a:t>
                      </a:r>
                      <a:endParaRPr/>
                    </a:p>
                  </a:txBody>
                  <a:tcPr marT="45725" marB="45725" marR="45725" marL="45725" anchor="ctr">
                    <a:lnL cap="flat" cmpd="sng" w="12700">
                      <a:solidFill>
                        <a:srgbClr val="3366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366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3366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3366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cs" sz="1800" u="none" cap="none" strike="noStrike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Is Karel facing north?</a:t>
                      </a:r>
                      <a:endParaRPr/>
                    </a:p>
                  </a:txBody>
                  <a:tcPr marT="45725" marB="45725" marR="45725" marL="45725" anchor="ctr">
                    <a:lnL cap="flat" cmpd="sng" w="12700">
                      <a:solidFill>
                        <a:srgbClr val="3366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366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3366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3366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18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cs" sz="1700" u="none" cap="none" strike="noStrike">
                          <a:solidFill>
                            <a:srgbClr val="00000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facing_east()</a:t>
                      </a:r>
                      <a:endParaRPr/>
                    </a:p>
                  </a:txBody>
                  <a:tcPr marT="45725" marB="45725" marR="45725" marL="45725" anchor="ctr">
                    <a:lnL cap="flat" cmpd="sng" w="12700">
                      <a:solidFill>
                        <a:srgbClr val="3366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366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3366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3366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cs" sz="1700" u="none" cap="none" strike="noStrike">
                          <a:solidFill>
                            <a:srgbClr val="00000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not_facing_east()</a:t>
                      </a:r>
                      <a:endParaRPr/>
                    </a:p>
                  </a:txBody>
                  <a:tcPr marT="45725" marB="45725" marR="45725" marL="45725" anchor="ctr">
                    <a:lnL cap="flat" cmpd="sng" w="12700">
                      <a:solidFill>
                        <a:srgbClr val="3366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366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3366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3366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cs" sz="1800" u="none" cap="none" strike="noStrike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Is Karel facing east?</a:t>
                      </a:r>
                      <a:endParaRPr/>
                    </a:p>
                  </a:txBody>
                  <a:tcPr marT="45725" marB="45725" marR="45725" marL="45725" anchor="ctr">
                    <a:lnL cap="flat" cmpd="sng" w="12700">
                      <a:solidFill>
                        <a:srgbClr val="3366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366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3366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3366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18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cs" sz="1700" u="none" cap="none" strike="noStrike">
                          <a:solidFill>
                            <a:srgbClr val="00000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facing_south()</a:t>
                      </a:r>
                      <a:endParaRPr/>
                    </a:p>
                  </a:txBody>
                  <a:tcPr marT="45725" marB="45725" marR="45725" marL="45725" anchor="ctr">
                    <a:lnL cap="flat" cmpd="sng" w="12700">
                      <a:solidFill>
                        <a:srgbClr val="3366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366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3366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3366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cs" sz="1700" u="none" cap="none" strike="noStrike">
                          <a:solidFill>
                            <a:srgbClr val="00000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not_facing_south()</a:t>
                      </a:r>
                      <a:endParaRPr/>
                    </a:p>
                  </a:txBody>
                  <a:tcPr marT="45725" marB="45725" marR="45725" marL="45725" anchor="ctr">
                    <a:lnL cap="flat" cmpd="sng" w="12700">
                      <a:solidFill>
                        <a:srgbClr val="3366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366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3366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3366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cs" sz="1800" u="none" cap="none" strike="noStrike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Is Karel facing south?</a:t>
                      </a:r>
                      <a:endParaRPr/>
                    </a:p>
                  </a:txBody>
                  <a:tcPr marT="45725" marB="45725" marR="45725" marL="45725" anchor="ctr">
                    <a:lnL cap="flat" cmpd="sng" w="12700">
                      <a:solidFill>
                        <a:srgbClr val="3366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366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3366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3366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07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cs" sz="1700" u="none" cap="none" strike="noStrike">
                          <a:solidFill>
                            <a:srgbClr val="00000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facing_west()</a:t>
                      </a:r>
                      <a:endParaRPr/>
                    </a:p>
                  </a:txBody>
                  <a:tcPr marT="45725" marB="45725" marR="45725" marL="45725" anchor="ctr">
                    <a:lnL cap="flat" cmpd="sng" w="12700">
                      <a:solidFill>
                        <a:srgbClr val="3366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366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3366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3366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cs" sz="1700" u="none" cap="none" strike="noStrike">
                          <a:solidFill>
                            <a:srgbClr val="00000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not_facing_west()</a:t>
                      </a:r>
                      <a:endParaRPr/>
                    </a:p>
                  </a:txBody>
                  <a:tcPr marT="45725" marB="45725" marR="45725" marL="45725" anchor="ctr">
                    <a:lnL cap="flat" cmpd="sng" w="12700">
                      <a:solidFill>
                        <a:srgbClr val="3366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366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3366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3366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cs" sz="1800" u="none" cap="none" strike="noStrike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Is Karel facing west?</a:t>
                      </a:r>
                      <a:endParaRPr/>
                    </a:p>
                  </a:txBody>
                  <a:tcPr marT="45725" marB="45725" marR="45725" marL="45725" anchor="ctr">
                    <a:lnL cap="flat" cmpd="sng" w="12700">
                      <a:solidFill>
                        <a:srgbClr val="3366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366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3366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3366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5063" y="2457450"/>
            <a:ext cx="4133850" cy="1943100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25"/>
          <p:cNvSpPr/>
          <p:nvPr/>
        </p:nvSpPr>
        <p:spPr>
          <a:xfrm>
            <a:off x="3675000" y="3169375"/>
            <a:ext cx="1927800" cy="803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25"/>
          <p:cNvSpPr txBox="1"/>
          <p:nvPr/>
        </p:nvSpPr>
        <p:spPr>
          <a:xfrm>
            <a:off x="5602875" y="1566400"/>
            <a:ext cx="1114500" cy="3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condition</a:t>
            </a:r>
            <a:endParaRPr/>
          </a:p>
        </p:txBody>
      </p:sp>
      <p:cxnSp>
        <p:nvCxnSpPr>
          <p:cNvPr id="195" name="Google Shape;195;p25"/>
          <p:cNvCxnSpPr>
            <a:stCxn id="194" idx="2"/>
          </p:cNvCxnSpPr>
          <p:nvPr/>
        </p:nvCxnSpPr>
        <p:spPr>
          <a:xfrm flipH="1">
            <a:off x="5412225" y="1927900"/>
            <a:ext cx="747900" cy="893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6" name="Google Shape;196;p25"/>
          <p:cNvSpPr txBox="1"/>
          <p:nvPr/>
        </p:nvSpPr>
        <p:spPr>
          <a:xfrm>
            <a:off x="5863950" y="4126850"/>
            <a:ext cx="2148900" cy="5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body</a:t>
            </a:r>
            <a:endParaRPr/>
          </a:p>
        </p:txBody>
      </p:sp>
      <p:cxnSp>
        <p:nvCxnSpPr>
          <p:cNvPr id="197" name="Google Shape;197;p25"/>
          <p:cNvCxnSpPr>
            <a:stCxn id="196" idx="1"/>
            <a:endCxn id="193" idx="3"/>
          </p:cNvCxnSpPr>
          <p:nvPr/>
        </p:nvCxnSpPr>
        <p:spPr>
          <a:xfrm rot="10800000">
            <a:off x="5602950" y="3571100"/>
            <a:ext cx="261000" cy="846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8" name="Google Shape;198;p25"/>
          <p:cNvSpPr/>
          <p:nvPr/>
        </p:nvSpPr>
        <p:spPr>
          <a:xfrm>
            <a:off x="3142800" y="3169375"/>
            <a:ext cx="532200" cy="803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25"/>
          <p:cNvSpPr txBox="1"/>
          <p:nvPr/>
        </p:nvSpPr>
        <p:spPr>
          <a:xfrm>
            <a:off x="281125" y="4598800"/>
            <a:ext cx="1174800" cy="3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indentation</a:t>
            </a:r>
            <a:endParaRPr/>
          </a:p>
        </p:txBody>
      </p:sp>
      <p:cxnSp>
        <p:nvCxnSpPr>
          <p:cNvPr id="200" name="Google Shape;200;p25"/>
          <p:cNvCxnSpPr>
            <a:stCxn id="199" idx="0"/>
            <a:endCxn id="198" idx="1"/>
          </p:cNvCxnSpPr>
          <p:nvPr/>
        </p:nvCxnSpPr>
        <p:spPr>
          <a:xfrm flipH="1" rot="10800000">
            <a:off x="868525" y="3571000"/>
            <a:ext cx="2274300" cy="1027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1" name="Google Shape;201;p25"/>
          <p:cNvSpPr txBox="1"/>
          <p:nvPr/>
        </p:nvSpPr>
        <p:spPr>
          <a:xfrm>
            <a:off x="2881775" y="5261475"/>
            <a:ext cx="2148900" cy="4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command outside body</a:t>
            </a:r>
            <a:endParaRPr/>
          </a:p>
        </p:txBody>
      </p:sp>
      <p:cxnSp>
        <p:nvCxnSpPr>
          <p:cNvPr id="202" name="Google Shape;202;p25"/>
          <p:cNvCxnSpPr>
            <a:stCxn id="201" idx="0"/>
          </p:cNvCxnSpPr>
          <p:nvPr/>
        </p:nvCxnSpPr>
        <p:spPr>
          <a:xfrm flipH="1" rot="10800000">
            <a:off x="3956225" y="4387875"/>
            <a:ext cx="100200" cy="87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5263" y="1849925"/>
            <a:ext cx="6133485" cy="485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33650" y="0"/>
            <a:ext cx="4076700" cy="148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33638" y="0"/>
            <a:ext cx="40767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05263" y="1849925"/>
            <a:ext cx="6133485" cy="4855675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27"/>
          <p:cNvSpPr/>
          <p:nvPr/>
        </p:nvSpPr>
        <p:spPr>
          <a:xfrm>
            <a:off x="3012300" y="379775"/>
            <a:ext cx="3626700" cy="411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33650" y="-45150"/>
            <a:ext cx="40767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05263" y="1849925"/>
            <a:ext cx="6133485" cy="4855675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28"/>
          <p:cNvSpPr/>
          <p:nvPr/>
        </p:nvSpPr>
        <p:spPr>
          <a:xfrm>
            <a:off x="3976225" y="303575"/>
            <a:ext cx="2500200" cy="411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28"/>
          <p:cNvSpPr txBox="1"/>
          <p:nvPr/>
        </p:nvSpPr>
        <p:spPr>
          <a:xfrm>
            <a:off x="7038750" y="492000"/>
            <a:ext cx="600000" cy="4116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YES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5525" y="0"/>
            <a:ext cx="4076700" cy="148590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29"/>
          <p:cNvSpPr/>
          <p:nvPr/>
        </p:nvSpPr>
        <p:spPr>
          <a:xfrm>
            <a:off x="3700975" y="725275"/>
            <a:ext cx="1978200" cy="411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0" name="Google Shape;230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47138" y="1849925"/>
            <a:ext cx="6133485" cy="485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5563" y="0"/>
            <a:ext cx="4076700" cy="1485900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30"/>
          <p:cNvSpPr/>
          <p:nvPr/>
        </p:nvSpPr>
        <p:spPr>
          <a:xfrm>
            <a:off x="3700975" y="1106275"/>
            <a:ext cx="1978200" cy="411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7" name="Google Shape;237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02263" y="2075425"/>
            <a:ext cx="5823283" cy="4610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4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5525" y="0"/>
            <a:ext cx="4076700" cy="1485900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31"/>
          <p:cNvSpPr/>
          <p:nvPr/>
        </p:nvSpPr>
        <p:spPr>
          <a:xfrm>
            <a:off x="4006350" y="353200"/>
            <a:ext cx="2543700" cy="411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4" name="Google Shape;244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02263" y="2075425"/>
            <a:ext cx="5823283" cy="4610099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31"/>
          <p:cNvSpPr txBox="1"/>
          <p:nvPr/>
        </p:nvSpPr>
        <p:spPr>
          <a:xfrm>
            <a:off x="7038750" y="492000"/>
            <a:ext cx="600000" cy="4116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NO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/>
        </p:nvSpPr>
        <p:spPr>
          <a:xfrm>
            <a:off x="6204100" y="931700"/>
            <a:ext cx="2506800" cy="7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s" sz="6000">
                <a:latin typeface="Indie Flower"/>
                <a:ea typeface="Indie Flower"/>
                <a:cs typeface="Indie Flower"/>
                <a:sym typeface="Indie Flower"/>
              </a:rPr>
              <a:t>Ondra</a:t>
            </a:r>
            <a:endParaRPr b="1" sz="6000">
              <a:latin typeface="Indie Flower"/>
              <a:ea typeface="Indie Flower"/>
              <a:cs typeface="Indie Flower"/>
              <a:sym typeface="Indie Flower"/>
            </a:endParaRPr>
          </a:p>
        </p:txBody>
      </p:sp>
      <p:pic>
        <p:nvPicPr>
          <p:cNvPr id="61" name="Google Shape;61;p14"/>
          <p:cNvPicPr preferRelativeResize="0"/>
          <p:nvPr/>
        </p:nvPicPr>
        <p:blipFill rotWithShape="1">
          <a:blip r:embed="rId3">
            <a:alphaModFix/>
          </a:blip>
          <a:srcRect b="17062" l="0" r="0" t="4234"/>
          <a:stretch/>
        </p:blipFill>
        <p:spPr>
          <a:xfrm>
            <a:off x="0" y="0"/>
            <a:ext cx="57469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Google Shape;25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2263" y="2075425"/>
            <a:ext cx="5823283" cy="4610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75550" y="0"/>
            <a:ext cx="4076700" cy="148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Google Shape;25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2263" y="2075425"/>
            <a:ext cx="5823283" cy="4610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75550" y="0"/>
            <a:ext cx="40767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09775" y="0"/>
            <a:ext cx="2234228" cy="1770626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33"/>
          <p:cNvSpPr/>
          <p:nvPr/>
        </p:nvSpPr>
        <p:spPr>
          <a:xfrm>
            <a:off x="5944275" y="4608825"/>
            <a:ext cx="1345500" cy="1425900"/>
          </a:xfrm>
          <a:prstGeom prst="diamond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Google Shape;26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2263" y="2075425"/>
            <a:ext cx="5823283" cy="4610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75550" y="0"/>
            <a:ext cx="4076700" cy="1485900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34"/>
          <p:cNvSpPr txBox="1"/>
          <p:nvPr/>
        </p:nvSpPr>
        <p:spPr>
          <a:xfrm>
            <a:off x="431775" y="301225"/>
            <a:ext cx="10443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N beepers</a:t>
            </a:r>
            <a:endParaRPr/>
          </a:p>
        </p:txBody>
      </p:sp>
      <p:cxnSp>
        <p:nvCxnSpPr>
          <p:cNvPr id="267" name="Google Shape;267;p34"/>
          <p:cNvCxnSpPr>
            <a:stCxn id="266" idx="3"/>
          </p:cNvCxnSpPr>
          <p:nvPr/>
        </p:nvCxnSpPr>
        <p:spPr>
          <a:xfrm>
            <a:off x="1476075" y="537175"/>
            <a:ext cx="2048400" cy="436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68" name="Google Shape;268;p34"/>
          <p:cNvSpPr txBox="1"/>
          <p:nvPr/>
        </p:nvSpPr>
        <p:spPr>
          <a:xfrm>
            <a:off x="532175" y="1034225"/>
            <a:ext cx="9438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N moves</a:t>
            </a:r>
            <a:endParaRPr/>
          </a:p>
        </p:txBody>
      </p:sp>
      <p:cxnSp>
        <p:nvCxnSpPr>
          <p:cNvPr id="269" name="Google Shape;269;p34"/>
          <p:cNvCxnSpPr>
            <a:stCxn id="268" idx="3"/>
          </p:cNvCxnSpPr>
          <p:nvPr/>
        </p:nvCxnSpPr>
        <p:spPr>
          <a:xfrm>
            <a:off x="1475975" y="1219925"/>
            <a:ext cx="2078400" cy="115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70" name="Google Shape;270;p34"/>
          <p:cNvSpPr txBox="1"/>
          <p:nvPr/>
        </p:nvSpPr>
        <p:spPr>
          <a:xfrm>
            <a:off x="7631150" y="4508400"/>
            <a:ext cx="1204800" cy="4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N beepers</a:t>
            </a:r>
            <a:endParaRPr/>
          </a:p>
        </p:txBody>
      </p:sp>
      <p:sp>
        <p:nvSpPr>
          <p:cNvPr id="271" name="Google Shape;271;p34"/>
          <p:cNvSpPr txBox="1"/>
          <p:nvPr/>
        </p:nvSpPr>
        <p:spPr>
          <a:xfrm>
            <a:off x="7621125" y="5472350"/>
            <a:ext cx="1094400" cy="4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N−1 moves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Google Shape;276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378111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35"/>
          <p:cNvSpPr txBox="1"/>
          <p:nvPr/>
        </p:nvSpPr>
        <p:spPr>
          <a:xfrm>
            <a:off x="1077390" y="5218279"/>
            <a:ext cx="6624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 sz="2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Also sometimes called an “Off By One Error”</a:t>
            </a:r>
            <a:endParaRPr/>
          </a:p>
        </p:txBody>
      </p:sp>
      <p:sp>
        <p:nvSpPr>
          <p:cNvPr id="278" name="Google Shape;278;p35"/>
          <p:cNvSpPr txBox="1"/>
          <p:nvPr/>
        </p:nvSpPr>
        <p:spPr>
          <a:xfrm>
            <a:off x="3033145" y="631325"/>
            <a:ext cx="3077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 sz="2800">
                <a:latin typeface="Calibri"/>
                <a:ea typeface="Calibri"/>
                <a:cs typeface="Calibri"/>
                <a:sym typeface="Calibri"/>
              </a:rPr>
              <a:t>Fence Post Problem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Google Shape;28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5063" y="1466850"/>
            <a:ext cx="4133850" cy="1943100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36"/>
          <p:cNvSpPr txBox="1"/>
          <p:nvPr/>
        </p:nvSpPr>
        <p:spPr>
          <a:xfrm>
            <a:off x="281150" y="3778875"/>
            <a:ext cx="2530200" cy="5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Happens N-times (together)</a:t>
            </a:r>
            <a:endParaRPr/>
          </a:p>
        </p:txBody>
      </p:sp>
      <p:cxnSp>
        <p:nvCxnSpPr>
          <p:cNvPr id="285" name="Google Shape;285;p36"/>
          <p:cNvCxnSpPr/>
          <p:nvPr/>
        </p:nvCxnSpPr>
        <p:spPr>
          <a:xfrm flipH="1" rot="10800000">
            <a:off x="2329500" y="3457700"/>
            <a:ext cx="1285200" cy="351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6" name="Google Shape;286;p36"/>
          <p:cNvCxnSpPr>
            <a:stCxn id="284" idx="0"/>
          </p:cNvCxnSpPr>
          <p:nvPr/>
        </p:nvCxnSpPr>
        <p:spPr>
          <a:xfrm flipH="1" rot="10800000">
            <a:off x="1546250" y="2473575"/>
            <a:ext cx="2028300" cy="1305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87" name="Google Shape;287;p36"/>
          <p:cNvSpPr txBox="1"/>
          <p:nvPr/>
        </p:nvSpPr>
        <p:spPr>
          <a:xfrm>
            <a:off x="6215375" y="2634200"/>
            <a:ext cx="18576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Happens N-1-times</a:t>
            </a:r>
            <a:endParaRPr/>
          </a:p>
        </p:txBody>
      </p:sp>
      <p:cxnSp>
        <p:nvCxnSpPr>
          <p:cNvPr id="288" name="Google Shape;288;p36"/>
          <p:cNvCxnSpPr>
            <a:stCxn id="287" idx="1"/>
          </p:cNvCxnSpPr>
          <p:nvPr/>
        </p:nvCxnSpPr>
        <p:spPr>
          <a:xfrm rot="10800000">
            <a:off x="4859975" y="2824850"/>
            <a:ext cx="13554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89" name="Google Shape;289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39288" y="4439900"/>
            <a:ext cx="3465414" cy="215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03475" y="3941975"/>
            <a:ext cx="3686175" cy="164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05125" y="443600"/>
            <a:ext cx="3133725" cy="1647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5"/>
          <p:cNvPicPr preferRelativeResize="0"/>
          <p:nvPr/>
        </p:nvPicPr>
        <p:blipFill rotWithShape="1">
          <a:blip r:embed="rId3">
            <a:alphaModFix/>
          </a:blip>
          <a:srcRect b="1914" l="45686" r="9618" t="27954"/>
          <a:stretch/>
        </p:blipFill>
        <p:spPr>
          <a:xfrm>
            <a:off x="1649588" y="1045902"/>
            <a:ext cx="5910575" cy="4432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2625" y="3566325"/>
            <a:ext cx="3629025" cy="126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8350" y="102200"/>
            <a:ext cx="4867275" cy="308610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6"/>
          <p:cNvSpPr/>
          <p:nvPr/>
        </p:nvSpPr>
        <p:spPr>
          <a:xfrm>
            <a:off x="3725200" y="2560450"/>
            <a:ext cx="532200" cy="6927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4" name="Google Shape;74;p16"/>
          <p:cNvCxnSpPr>
            <a:stCxn id="72" idx="2"/>
          </p:cNvCxnSpPr>
          <p:nvPr/>
        </p:nvCxnSpPr>
        <p:spPr>
          <a:xfrm>
            <a:off x="2581988" y="3188300"/>
            <a:ext cx="2368200" cy="9987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75" name="Google Shape;75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61675" y="4900000"/>
            <a:ext cx="1516175" cy="1516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/>
          <p:nvPr/>
        </p:nvSpPr>
        <p:spPr>
          <a:xfrm>
            <a:off x="655827" y="1416223"/>
            <a:ext cx="4897500" cy="29226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" name="Google Shape;81;p17"/>
          <p:cNvSpPr txBox="1"/>
          <p:nvPr/>
        </p:nvSpPr>
        <p:spPr>
          <a:xfrm>
            <a:off x="960627" y="3684760"/>
            <a:ext cx="3810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s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+</a:t>
            </a:r>
            <a:endParaRPr/>
          </a:p>
        </p:txBody>
      </p:sp>
      <p:cxnSp>
        <p:nvCxnSpPr>
          <p:cNvPr id="82" name="Google Shape;82;p17"/>
          <p:cNvCxnSpPr/>
          <p:nvPr/>
        </p:nvCxnSpPr>
        <p:spPr>
          <a:xfrm>
            <a:off x="643127" y="3373610"/>
            <a:ext cx="10017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3" name="Google Shape;83;p17"/>
          <p:cNvCxnSpPr/>
          <p:nvPr/>
        </p:nvCxnSpPr>
        <p:spPr>
          <a:xfrm rot="-5400000">
            <a:off x="1138427" y="3856210"/>
            <a:ext cx="9906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4" name="Google Shape;84;p17"/>
          <p:cNvCxnSpPr/>
          <p:nvPr/>
        </p:nvCxnSpPr>
        <p:spPr>
          <a:xfrm>
            <a:off x="1622614" y="3373610"/>
            <a:ext cx="10017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5" name="Google Shape;85;p17"/>
          <p:cNvCxnSpPr/>
          <p:nvPr/>
        </p:nvCxnSpPr>
        <p:spPr>
          <a:xfrm rot="-5400000">
            <a:off x="2117914" y="3856210"/>
            <a:ext cx="9906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6" name="Google Shape;86;p17"/>
          <p:cNvCxnSpPr/>
          <p:nvPr/>
        </p:nvCxnSpPr>
        <p:spPr>
          <a:xfrm>
            <a:off x="2602102" y="3373610"/>
            <a:ext cx="10017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7" name="Google Shape;87;p17"/>
          <p:cNvCxnSpPr/>
          <p:nvPr/>
        </p:nvCxnSpPr>
        <p:spPr>
          <a:xfrm rot="-5400000">
            <a:off x="3097402" y="3856210"/>
            <a:ext cx="9906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8" name="Google Shape;88;p17"/>
          <p:cNvCxnSpPr/>
          <p:nvPr/>
        </p:nvCxnSpPr>
        <p:spPr>
          <a:xfrm>
            <a:off x="3581589" y="3373610"/>
            <a:ext cx="10017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9" name="Google Shape;89;p17"/>
          <p:cNvCxnSpPr/>
          <p:nvPr/>
        </p:nvCxnSpPr>
        <p:spPr>
          <a:xfrm rot="-5400000">
            <a:off x="4076889" y="3856210"/>
            <a:ext cx="9906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0" name="Google Shape;90;p17"/>
          <p:cNvCxnSpPr/>
          <p:nvPr/>
        </p:nvCxnSpPr>
        <p:spPr>
          <a:xfrm>
            <a:off x="4561077" y="3373610"/>
            <a:ext cx="10017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1" name="Google Shape;91;p17"/>
          <p:cNvSpPr txBox="1"/>
          <p:nvPr/>
        </p:nvSpPr>
        <p:spPr>
          <a:xfrm>
            <a:off x="1938527" y="3684760"/>
            <a:ext cx="3810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s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+</a:t>
            </a:r>
            <a:endParaRPr/>
          </a:p>
        </p:txBody>
      </p:sp>
      <p:sp>
        <p:nvSpPr>
          <p:cNvPr id="92" name="Google Shape;92;p17"/>
          <p:cNvSpPr txBox="1"/>
          <p:nvPr/>
        </p:nvSpPr>
        <p:spPr>
          <a:xfrm>
            <a:off x="2916427" y="3684760"/>
            <a:ext cx="3810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s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+</a:t>
            </a:r>
            <a:endParaRPr/>
          </a:p>
        </p:txBody>
      </p:sp>
      <p:sp>
        <p:nvSpPr>
          <p:cNvPr id="93" name="Google Shape;93;p17"/>
          <p:cNvSpPr txBox="1"/>
          <p:nvPr/>
        </p:nvSpPr>
        <p:spPr>
          <a:xfrm>
            <a:off x="3894327" y="3684760"/>
            <a:ext cx="3810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s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+</a:t>
            </a:r>
            <a:endParaRPr/>
          </a:p>
        </p:txBody>
      </p:sp>
      <p:sp>
        <p:nvSpPr>
          <p:cNvPr id="94" name="Google Shape;94;p17"/>
          <p:cNvSpPr txBox="1"/>
          <p:nvPr/>
        </p:nvSpPr>
        <p:spPr>
          <a:xfrm>
            <a:off x="4872227" y="3684760"/>
            <a:ext cx="3810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s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+</a:t>
            </a:r>
            <a:endParaRPr/>
          </a:p>
        </p:txBody>
      </p:sp>
      <p:sp>
        <p:nvSpPr>
          <p:cNvPr id="95" name="Google Shape;95;p17"/>
          <p:cNvSpPr txBox="1"/>
          <p:nvPr/>
        </p:nvSpPr>
        <p:spPr>
          <a:xfrm>
            <a:off x="960627" y="2706860"/>
            <a:ext cx="3810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s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+</a:t>
            </a:r>
            <a:endParaRPr/>
          </a:p>
        </p:txBody>
      </p:sp>
      <p:cxnSp>
        <p:nvCxnSpPr>
          <p:cNvPr id="96" name="Google Shape;96;p17"/>
          <p:cNvCxnSpPr/>
          <p:nvPr/>
        </p:nvCxnSpPr>
        <p:spPr>
          <a:xfrm>
            <a:off x="643127" y="2395710"/>
            <a:ext cx="10017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7" name="Google Shape;97;p17"/>
          <p:cNvCxnSpPr/>
          <p:nvPr/>
        </p:nvCxnSpPr>
        <p:spPr>
          <a:xfrm rot="-5400000">
            <a:off x="1138427" y="2878310"/>
            <a:ext cx="9906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8" name="Google Shape;98;p17"/>
          <p:cNvCxnSpPr/>
          <p:nvPr/>
        </p:nvCxnSpPr>
        <p:spPr>
          <a:xfrm>
            <a:off x="1622614" y="2395710"/>
            <a:ext cx="10017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9" name="Google Shape;99;p17"/>
          <p:cNvCxnSpPr/>
          <p:nvPr/>
        </p:nvCxnSpPr>
        <p:spPr>
          <a:xfrm rot="-5400000">
            <a:off x="2117914" y="2878310"/>
            <a:ext cx="9906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0" name="Google Shape;100;p17"/>
          <p:cNvCxnSpPr/>
          <p:nvPr/>
        </p:nvCxnSpPr>
        <p:spPr>
          <a:xfrm>
            <a:off x="2602102" y="2395710"/>
            <a:ext cx="10017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1" name="Google Shape;101;p17"/>
          <p:cNvCxnSpPr/>
          <p:nvPr/>
        </p:nvCxnSpPr>
        <p:spPr>
          <a:xfrm rot="-5400000">
            <a:off x="3097402" y="2878310"/>
            <a:ext cx="9906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2" name="Google Shape;102;p17"/>
          <p:cNvCxnSpPr/>
          <p:nvPr/>
        </p:nvCxnSpPr>
        <p:spPr>
          <a:xfrm>
            <a:off x="3581589" y="2395710"/>
            <a:ext cx="10017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3" name="Google Shape;103;p17"/>
          <p:cNvCxnSpPr/>
          <p:nvPr/>
        </p:nvCxnSpPr>
        <p:spPr>
          <a:xfrm rot="-5400000">
            <a:off x="4076889" y="2878310"/>
            <a:ext cx="9906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4" name="Google Shape;104;p17"/>
          <p:cNvCxnSpPr/>
          <p:nvPr/>
        </p:nvCxnSpPr>
        <p:spPr>
          <a:xfrm>
            <a:off x="4561077" y="2395710"/>
            <a:ext cx="10017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5" name="Google Shape;105;p17"/>
          <p:cNvSpPr txBox="1"/>
          <p:nvPr/>
        </p:nvSpPr>
        <p:spPr>
          <a:xfrm>
            <a:off x="1938527" y="2706860"/>
            <a:ext cx="3810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s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+</a:t>
            </a:r>
            <a:endParaRPr/>
          </a:p>
        </p:txBody>
      </p:sp>
      <p:sp>
        <p:nvSpPr>
          <p:cNvPr id="106" name="Google Shape;106;p17"/>
          <p:cNvSpPr txBox="1"/>
          <p:nvPr/>
        </p:nvSpPr>
        <p:spPr>
          <a:xfrm>
            <a:off x="2916427" y="2706860"/>
            <a:ext cx="3810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s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+</a:t>
            </a:r>
            <a:endParaRPr/>
          </a:p>
        </p:txBody>
      </p:sp>
      <p:sp>
        <p:nvSpPr>
          <p:cNvPr id="107" name="Google Shape;107;p17"/>
          <p:cNvSpPr txBox="1"/>
          <p:nvPr/>
        </p:nvSpPr>
        <p:spPr>
          <a:xfrm>
            <a:off x="3894327" y="2706860"/>
            <a:ext cx="3810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s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+</a:t>
            </a:r>
            <a:endParaRPr/>
          </a:p>
        </p:txBody>
      </p:sp>
      <p:sp>
        <p:nvSpPr>
          <p:cNvPr id="108" name="Google Shape;108;p17"/>
          <p:cNvSpPr txBox="1"/>
          <p:nvPr/>
        </p:nvSpPr>
        <p:spPr>
          <a:xfrm>
            <a:off x="4872227" y="2706860"/>
            <a:ext cx="3810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s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+</a:t>
            </a:r>
            <a:endParaRPr/>
          </a:p>
        </p:txBody>
      </p:sp>
      <p:sp>
        <p:nvSpPr>
          <p:cNvPr id="109" name="Google Shape;109;p17"/>
          <p:cNvSpPr txBox="1"/>
          <p:nvPr/>
        </p:nvSpPr>
        <p:spPr>
          <a:xfrm>
            <a:off x="960627" y="1728960"/>
            <a:ext cx="3810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s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+</a:t>
            </a:r>
            <a:endParaRPr/>
          </a:p>
        </p:txBody>
      </p:sp>
      <p:cxnSp>
        <p:nvCxnSpPr>
          <p:cNvPr id="110" name="Google Shape;110;p17"/>
          <p:cNvCxnSpPr/>
          <p:nvPr/>
        </p:nvCxnSpPr>
        <p:spPr>
          <a:xfrm rot="-5400000">
            <a:off x="1138427" y="1900410"/>
            <a:ext cx="9906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1" name="Google Shape;111;p17"/>
          <p:cNvCxnSpPr/>
          <p:nvPr/>
        </p:nvCxnSpPr>
        <p:spPr>
          <a:xfrm rot="-5400000">
            <a:off x="2117914" y="1900410"/>
            <a:ext cx="9906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2" name="Google Shape;112;p17"/>
          <p:cNvCxnSpPr/>
          <p:nvPr/>
        </p:nvCxnSpPr>
        <p:spPr>
          <a:xfrm rot="-5400000">
            <a:off x="3097402" y="1900410"/>
            <a:ext cx="9906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3" name="Google Shape;113;p17"/>
          <p:cNvCxnSpPr/>
          <p:nvPr/>
        </p:nvCxnSpPr>
        <p:spPr>
          <a:xfrm rot="-5400000">
            <a:off x="4076889" y="1900410"/>
            <a:ext cx="9906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4" name="Google Shape;114;p17"/>
          <p:cNvSpPr txBox="1"/>
          <p:nvPr/>
        </p:nvSpPr>
        <p:spPr>
          <a:xfrm>
            <a:off x="1938527" y="1728960"/>
            <a:ext cx="3810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s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+</a:t>
            </a:r>
            <a:endParaRPr/>
          </a:p>
        </p:txBody>
      </p:sp>
      <p:sp>
        <p:nvSpPr>
          <p:cNvPr id="115" name="Google Shape;115;p17"/>
          <p:cNvSpPr txBox="1"/>
          <p:nvPr/>
        </p:nvSpPr>
        <p:spPr>
          <a:xfrm>
            <a:off x="2916427" y="1728960"/>
            <a:ext cx="3810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s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+</a:t>
            </a:r>
            <a:endParaRPr/>
          </a:p>
        </p:txBody>
      </p:sp>
      <p:sp>
        <p:nvSpPr>
          <p:cNvPr id="116" name="Google Shape;116;p17"/>
          <p:cNvSpPr txBox="1"/>
          <p:nvPr/>
        </p:nvSpPr>
        <p:spPr>
          <a:xfrm>
            <a:off x="3894327" y="1728960"/>
            <a:ext cx="3810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s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+</a:t>
            </a:r>
            <a:endParaRPr/>
          </a:p>
        </p:txBody>
      </p:sp>
      <p:sp>
        <p:nvSpPr>
          <p:cNvPr id="117" name="Google Shape;117;p17"/>
          <p:cNvSpPr txBox="1"/>
          <p:nvPr/>
        </p:nvSpPr>
        <p:spPr>
          <a:xfrm>
            <a:off x="4872227" y="1728960"/>
            <a:ext cx="3810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s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+</a:t>
            </a:r>
            <a:endParaRPr/>
          </a:p>
        </p:txBody>
      </p:sp>
      <p:sp>
        <p:nvSpPr>
          <p:cNvPr id="118" name="Google Shape;118;p17"/>
          <p:cNvSpPr txBox="1"/>
          <p:nvPr/>
        </p:nvSpPr>
        <p:spPr>
          <a:xfrm>
            <a:off x="343089" y="3691110"/>
            <a:ext cx="3048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cs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p17"/>
          <p:cNvSpPr txBox="1"/>
          <p:nvPr/>
        </p:nvSpPr>
        <p:spPr>
          <a:xfrm>
            <a:off x="343089" y="2713210"/>
            <a:ext cx="3048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cs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17"/>
          <p:cNvSpPr txBox="1"/>
          <p:nvPr/>
        </p:nvSpPr>
        <p:spPr>
          <a:xfrm>
            <a:off x="343089" y="1722610"/>
            <a:ext cx="3048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cs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1" name="Google Shape;121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9904" y="3457681"/>
            <a:ext cx="837100" cy="8415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56376" y="2018692"/>
            <a:ext cx="1709215" cy="1772419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7"/>
          <p:cNvSpPr txBox="1"/>
          <p:nvPr/>
        </p:nvSpPr>
        <p:spPr>
          <a:xfrm>
            <a:off x="7036514" y="1533288"/>
            <a:ext cx="917700" cy="461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North</a:t>
            </a:r>
            <a:endParaRPr/>
          </a:p>
        </p:txBody>
      </p:sp>
      <p:sp>
        <p:nvSpPr>
          <p:cNvPr id="124" name="Google Shape;124;p17"/>
          <p:cNvSpPr txBox="1"/>
          <p:nvPr/>
        </p:nvSpPr>
        <p:spPr>
          <a:xfrm>
            <a:off x="7036514" y="3791111"/>
            <a:ext cx="915000" cy="461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South</a:t>
            </a:r>
            <a:endParaRPr/>
          </a:p>
        </p:txBody>
      </p:sp>
      <p:sp>
        <p:nvSpPr>
          <p:cNvPr id="125" name="Google Shape;125;p17"/>
          <p:cNvSpPr txBox="1"/>
          <p:nvPr/>
        </p:nvSpPr>
        <p:spPr>
          <a:xfrm>
            <a:off x="5953627" y="2636687"/>
            <a:ext cx="835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West</a:t>
            </a:r>
            <a:endParaRPr/>
          </a:p>
        </p:txBody>
      </p:sp>
      <p:sp>
        <p:nvSpPr>
          <p:cNvPr id="126" name="Google Shape;126;p17"/>
          <p:cNvSpPr txBox="1"/>
          <p:nvPr/>
        </p:nvSpPr>
        <p:spPr>
          <a:xfrm>
            <a:off x="8266253" y="2653229"/>
            <a:ext cx="705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East</a:t>
            </a:r>
            <a:endParaRPr/>
          </a:p>
        </p:txBody>
      </p:sp>
      <p:grpSp>
        <p:nvGrpSpPr>
          <p:cNvPr id="127" name="Google Shape;127;p17"/>
          <p:cNvGrpSpPr/>
          <p:nvPr/>
        </p:nvGrpSpPr>
        <p:grpSpPr>
          <a:xfrm>
            <a:off x="1132463" y="1404142"/>
            <a:ext cx="3954900" cy="464840"/>
            <a:chOff x="1132463" y="1713095"/>
            <a:chExt cx="3954900" cy="464840"/>
          </a:xfrm>
        </p:grpSpPr>
        <p:cxnSp>
          <p:nvCxnSpPr>
            <p:cNvPr id="128" name="Google Shape;128;p17"/>
            <p:cNvCxnSpPr/>
            <p:nvPr/>
          </p:nvCxnSpPr>
          <p:spPr>
            <a:xfrm>
              <a:off x="1132463" y="2177935"/>
              <a:ext cx="3954900" cy="0"/>
            </a:xfrm>
            <a:prstGeom prst="straightConnector1">
              <a:avLst/>
            </a:prstGeom>
            <a:noFill/>
            <a:ln cap="flat" cmpd="sng" w="57150">
              <a:solidFill>
                <a:srgbClr val="FF0000"/>
              </a:solidFill>
              <a:prstDash val="solid"/>
              <a:round/>
              <a:headEnd len="med" w="med" type="stealth"/>
              <a:tailEnd len="med" w="med" type="stealth"/>
            </a:ln>
          </p:spPr>
        </p:cxnSp>
        <p:sp>
          <p:nvSpPr>
            <p:cNvPr id="129" name="Google Shape;129;p17"/>
            <p:cNvSpPr txBox="1"/>
            <p:nvPr/>
          </p:nvSpPr>
          <p:spPr>
            <a:xfrm>
              <a:off x="1546685" y="1713095"/>
              <a:ext cx="32274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cs" sz="2400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rPr>
                <a:t>“Streets” run East/West</a:t>
              </a:r>
              <a:endParaRPr/>
            </a:p>
          </p:txBody>
        </p:sp>
      </p:grpSp>
      <p:grpSp>
        <p:nvGrpSpPr>
          <p:cNvPr id="130" name="Google Shape;130;p17"/>
          <p:cNvGrpSpPr/>
          <p:nvPr/>
        </p:nvGrpSpPr>
        <p:grpSpPr>
          <a:xfrm>
            <a:off x="5087394" y="1796266"/>
            <a:ext cx="928090" cy="2231400"/>
            <a:chOff x="5087394" y="2105219"/>
            <a:chExt cx="928090" cy="2231400"/>
          </a:xfrm>
        </p:grpSpPr>
        <p:cxnSp>
          <p:nvCxnSpPr>
            <p:cNvPr id="131" name="Google Shape;131;p17"/>
            <p:cNvCxnSpPr/>
            <p:nvPr/>
          </p:nvCxnSpPr>
          <p:spPr>
            <a:xfrm>
              <a:off x="5087394" y="2105219"/>
              <a:ext cx="0" cy="2231400"/>
            </a:xfrm>
            <a:prstGeom prst="straightConnector1">
              <a:avLst/>
            </a:prstGeom>
            <a:noFill/>
            <a:ln cap="flat" cmpd="sng" w="57150">
              <a:solidFill>
                <a:srgbClr val="0336FF"/>
              </a:solidFill>
              <a:prstDash val="solid"/>
              <a:round/>
              <a:headEnd len="med" w="med" type="stealth"/>
              <a:tailEnd len="med" w="med" type="stealth"/>
            </a:ln>
          </p:spPr>
        </p:cxnSp>
        <p:sp>
          <p:nvSpPr>
            <p:cNvPr id="132" name="Google Shape;132;p17"/>
            <p:cNvSpPr txBox="1"/>
            <p:nvPr/>
          </p:nvSpPr>
          <p:spPr>
            <a:xfrm rot="5400000">
              <a:off x="4553284" y="2774956"/>
              <a:ext cx="2093400" cy="83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cs" sz="2400">
                  <a:solidFill>
                    <a:srgbClr val="0336FF"/>
                  </a:solidFill>
                  <a:latin typeface="Calibri"/>
                  <a:ea typeface="Calibri"/>
                  <a:cs typeface="Calibri"/>
                  <a:sym typeface="Calibri"/>
                </a:rPr>
                <a:t>“Avenues” run North/South</a:t>
              </a: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58239" y="1889204"/>
            <a:ext cx="2387600" cy="240030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8"/>
          <p:cNvSpPr txBox="1"/>
          <p:nvPr/>
        </p:nvSpPr>
        <p:spPr>
          <a:xfrm>
            <a:off x="4197124" y="1355420"/>
            <a:ext cx="14157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cs" sz="4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move</a:t>
            </a:r>
            <a:endParaRPr/>
          </a:p>
        </p:txBody>
      </p:sp>
      <p:sp>
        <p:nvSpPr>
          <p:cNvPr id="139" name="Google Shape;139;p18"/>
          <p:cNvSpPr txBox="1"/>
          <p:nvPr/>
        </p:nvSpPr>
        <p:spPr>
          <a:xfrm>
            <a:off x="4168306" y="2233427"/>
            <a:ext cx="26469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cs" sz="4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turnLeft</a:t>
            </a:r>
            <a:endParaRPr sz="4000">
              <a:solidFill>
                <a:srgbClr val="000000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  <p:sp>
        <p:nvSpPr>
          <p:cNvPr id="140" name="Google Shape;140;p18"/>
          <p:cNvSpPr txBox="1"/>
          <p:nvPr/>
        </p:nvSpPr>
        <p:spPr>
          <a:xfrm>
            <a:off x="4179653" y="3171902"/>
            <a:ext cx="29547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cs" sz="4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putBeeper</a:t>
            </a:r>
            <a:endParaRPr sz="4000">
              <a:solidFill>
                <a:srgbClr val="000000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  <p:sp>
        <p:nvSpPr>
          <p:cNvPr id="141" name="Google Shape;141;p18"/>
          <p:cNvSpPr txBox="1"/>
          <p:nvPr/>
        </p:nvSpPr>
        <p:spPr>
          <a:xfrm>
            <a:off x="4191000" y="4191000"/>
            <a:ext cx="32625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cs" sz="4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pickBeeper</a:t>
            </a:r>
            <a:endParaRPr sz="4000">
              <a:solidFill>
                <a:srgbClr val="000000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7963" y="681038"/>
            <a:ext cx="3648075" cy="5495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9875" y="3982075"/>
            <a:ext cx="3324225" cy="114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09875" y="668650"/>
            <a:ext cx="2571750" cy="153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3542392" cy="6553203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1"/>
          <p:cNvSpPr txBox="1"/>
          <p:nvPr/>
        </p:nvSpPr>
        <p:spPr>
          <a:xfrm>
            <a:off x="3253275" y="672750"/>
            <a:ext cx="5452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Multi-line comment</a:t>
            </a:r>
            <a:endParaRPr/>
          </a:p>
        </p:txBody>
      </p:sp>
      <p:sp>
        <p:nvSpPr>
          <p:cNvPr id="159" name="Google Shape;159;p21"/>
          <p:cNvSpPr txBox="1"/>
          <p:nvPr/>
        </p:nvSpPr>
        <p:spPr>
          <a:xfrm>
            <a:off x="3403900" y="1907800"/>
            <a:ext cx="3273300" cy="3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Main function</a:t>
            </a:r>
            <a:endParaRPr/>
          </a:p>
        </p:txBody>
      </p:sp>
      <p:sp>
        <p:nvSpPr>
          <p:cNvPr id="160" name="Google Shape;160;p21"/>
          <p:cNvSpPr txBox="1"/>
          <p:nvPr/>
        </p:nvSpPr>
        <p:spPr>
          <a:xfrm>
            <a:off x="3464150" y="2831550"/>
            <a:ext cx="33435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Our function</a:t>
            </a:r>
            <a:endParaRPr/>
          </a:p>
        </p:txBody>
      </p:sp>
      <p:sp>
        <p:nvSpPr>
          <p:cNvPr id="161" name="Google Shape;161;p21"/>
          <p:cNvSpPr txBox="1"/>
          <p:nvPr/>
        </p:nvSpPr>
        <p:spPr>
          <a:xfrm>
            <a:off x="3454100" y="3755325"/>
            <a:ext cx="3494400" cy="4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Single-line comment</a:t>
            </a:r>
            <a:endParaRPr/>
          </a:p>
        </p:txBody>
      </p:sp>
      <p:cxnSp>
        <p:nvCxnSpPr>
          <p:cNvPr id="162" name="Google Shape;162;p21"/>
          <p:cNvCxnSpPr>
            <a:stCxn id="161" idx="1"/>
          </p:cNvCxnSpPr>
          <p:nvPr/>
        </p:nvCxnSpPr>
        <p:spPr>
          <a:xfrm rot="10800000">
            <a:off x="1486100" y="3986325"/>
            <a:ext cx="1968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